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4"/>
  </p:notesMasterIdLst>
  <p:sldIdLst>
    <p:sldId id="256" r:id="rId2"/>
    <p:sldId id="332" r:id="rId3"/>
    <p:sldId id="333" r:id="rId4"/>
    <p:sldId id="369" r:id="rId5"/>
    <p:sldId id="355" r:id="rId6"/>
    <p:sldId id="359" r:id="rId7"/>
    <p:sldId id="354" r:id="rId8"/>
    <p:sldId id="361" r:id="rId9"/>
    <p:sldId id="362" r:id="rId10"/>
    <p:sldId id="363" r:id="rId11"/>
    <p:sldId id="368" r:id="rId12"/>
    <p:sldId id="320" r:id="rId13"/>
  </p:sldIdLst>
  <p:sldSz cx="12192000" cy="6858000"/>
  <p:notesSz cx="6761163" cy="9942513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00"/>
    <a:srgbClr val="66CCFF"/>
    <a:srgbClr val="6699FF"/>
    <a:srgbClr val="00CCFF"/>
    <a:srgbClr val="33CCFF"/>
    <a:srgbClr val="00CC00"/>
    <a:srgbClr val="E2E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05" autoAdjust="0"/>
  </p:normalViewPr>
  <p:slideViewPr>
    <p:cSldViewPr>
      <p:cViewPr>
        <p:scale>
          <a:sx n="110" d="100"/>
          <a:sy n="110" d="100"/>
        </p:scale>
        <p:origin x="-55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&#1040;&#1083;&#1077;&#1082;&#1089;&#1077;&#1081;\Desktop\&#1062;&#1044;&#1055;\2017%20&#1075;.%20&#1087;&#1088;&#1080;&#1105;&#1084;\2017.03.21%20&#1057;&#1086;&#1074;&#1077;&#1097;&#1072;&#1085;&#1080;&#1077;%20&#1087;&#1086;%20&#1062;&#1053;\&#1044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001309051815129"/>
          <c:y val="1.5379904878293946E-2"/>
          <c:w val="0.67815726082580097"/>
          <c:h val="0.3540033250273779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Разовыемероприятия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Лист1!$A$2:$A$11</c:f>
              <c:strCache>
                <c:ptCount val="10"/>
                <c:pt idx="0">
                  <c:v>Экскурсии</c:v>
                </c:pt>
                <c:pt idx="1">
                  <c:v>Практические занятия (лабораторные работы, мастер-классы)</c:v>
                </c:pt>
                <c:pt idx="2">
                  <c:v>Выполнение школьниками востребованных для предприятия проектов (решение кейсов)</c:v>
                </c:pt>
                <c:pt idx="3">
                  <c:v>Стажировка или практика учащихся инженерных классов на предприятиях</c:v>
                </c:pt>
                <c:pt idx="4">
                  <c:v>Различные мероприятия на базе школ, в том числе дни открытых дверей, выездные семинары, элективные курсы и т.п.</c:v>
                </c:pt>
                <c:pt idx="5">
                  <c:v>Встреча с выпускниками МГТУ - работниками предприятий</c:v>
                </c:pt>
                <c:pt idx="6">
                  <c:v>Руководство школьными командами, кружками</c:v>
                </c:pt>
                <c:pt idx="7">
                  <c:v>Организация и проведение конкурсов</c:v>
                </c:pt>
                <c:pt idx="8">
                  <c:v>Проведение "Заводских суббот"</c:v>
                </c:pt>
                <c:pt idx="9">
                  <c:v>Выездные лекции и семинары для учителей на базе ОО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11</c:v>
                </c:pt>
                <c:pt idx="4">
                  <c:v>8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Дополнительное и основное образование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Лист1!$A$2:$A$11</c:f>
              <c:strCache>
                <c:ptCount val="10"/>
                <c:pt idx="0">
                  <c:v>Экскурсии</c:v>
                </c:pt>
                <c:pt idx="1">
                  <c:v>Практические занятия (лабораторные работы, мастер-классы)</c:v>
                </c:pt>
                <c:pt idx="2">
                  <c:v>Выполнение школьниками востребованных для предприятия проектов (решение кейсов)</c:v>
                </c:pt>
                <c:pt idx="3">
                  <c:v>Стажировка или практика учащихся инженерных классов на предприятиях</c:v>
                </c:pt>
                <c:pt idx="4">
                  <c:v>Различные мероприятия на базе школ, в том числе дни открытых дверей, выездные семинары, элективные курсы и т.п.</c:v>
                </c:pt>
                <c:pt idx="5">
                  <c:v>Встреча с выпускниками МГТУ - работниками предприятий</c:v>
                </c:pt>
                <c:pt idx="6">
                  <c:v>Руководство школьными командами, кружками</c:v>
                </c:pt>
                <c:pt idx="7">
                  <c:v>Организация и проведение конкурсов</c:v>
                </c:pt>
                <c:pt idx="8">
                  <c:v>Проведение "Заводских суббот"</c:v>
                </c:pt>
                <c:pt idx="9">
                  <c:v>Выездные лекции и семинары для учителей на базе ОО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1">
                  <c:v>12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97139328"/>
        <c:axId val="97141120"/>
        <c:axId val="0"/>
      </c:bar3DChart>
      <c:catAx>
        <c:axId val="97139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141120"/>
        <c:crosses val="autoZero"/>
        <c:auto val="1"/>
        <c:lblAlgn val="ctr"/>
        <c:lblOffset val="100"/>
        <c:noMultiLvlLbl val="0"/>
      </c:catAx>
      <c:valAx>
        <c:axId val="9714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139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0606F0-9AE5-4A67-BF7A-E1003B672D0B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23CE990-E9B6-450C-9EFA-F5E7AAB34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04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F9CAD5-5E69-478A-A769-A2DB0DB33FB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375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F9CAD5-5E69-478A-A769-A2DB0DB33FB4}" type="slidenum">
              <a:rPr lang="ru-RU" altLang="ru-RU" smtClean="0"/>
              <a:pPr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9042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6A1B3-B772-48A3-8A38-B8091DCA28A8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8D2D9-D219-4BEC-9F30-D5A1B51B696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5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03096-2FB0-4B37-8296-51A7F3285529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853CF-1215-43C2-9670-20009FDBDD9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037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24544-EA0E-45CB-A40F-AA474563849A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462AB-500C-43AB-91FA-F826859F229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6396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1477" y="116633"/>
            <a:ext cx="9793088" cy="64807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43339" y="1052736"/>
            <a:ext cx="11905323" cy="54726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B356-794C-4E8F-9C6B-40C426977DF0}" type="datetime1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77085" y="115889"/>
            <a:ext cx="772583" cy="649287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A3B3E18-8794-4456-B76E-0BA845E0F3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14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C57DE-5081-4AD2-AF4A-C8116FEE3FB9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C6C22-4C7F-4B12-AB6D-28B2867F208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50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20CFF-15E1-434E-8007-F9EA93FF0095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298B-78D8-4E7E-9FDE-100E9CBA33C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8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609D20-8132-4F6B-9F6E-A24E5F78BA95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2E2D1-5554-462A-AE18-0B4B4F4871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035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BECDA-BAFB-458F-82E9-CC03B4DB9395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D862A-91BE-4800-908D-2B214C725CE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847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45567C-54F1-46D3-9BD5-3B2871058103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BEEE1-38F5-450C-A0C1-5FB6E9981A5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17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3D4C73-F819-421B-9D0A-16F105EDBB29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A0B49-8C8D-47E2-AEFB-9A9F56DAAF3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388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EE1020A-14F3-42FA-9160-6D9BA0007C70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21058EF-89C8-4B51-A173-711A83C9EB6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665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076256-5A0E-4115-B4ED-3791B21E5B84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1E1AA-F409-4524-BAAC-FE4B71EC38F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98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3A87E2-7C81-4C5D-832D-FB293313EDC8}" type="datetimeFigureOut">
              <a:rPr lang="ru-RU" smtClean="0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B17BF1-0031-4594-8708-5E109C197E9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69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479376" y="1196752"/>
            <a:ext cx="6768752" cy="208803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ru-RU" sz="2800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Развитие систем целевого приёма и обучения в МГТУ им. Н. Э. Баумана</a:t>
            </a:r>
            <a:endParaRPr lang="ru-RU" altLang="ru-RU" sz="2800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9192344" y="5384249"/>
            <a:ext cx="2056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mtClean="0">
                <a:latin typeface="Century Gothic" panose="020B0502020202020204" pitchFamily="34" charset="0"/>
                <a:cs typeface="Times New Roman" pitchFamily="18" charset="0"/>
              </a:rPr>
              <a:t>21 </a:t>
            </a:r>
            <a: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  <a:t>марта 2017 </a:t>
            </a:r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г.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79376" y="4653136"/>
            <a:ext cx="5118709" cy="128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  <a:t>Директор центра довузовской </a:t>
            </a:r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подготовки </a:t>
            </a:r>
            <a:endParaRPr lang="ru-RU" altLang="ru-RU" dirty="0" smtClean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  <a:t>МГТУ </a:t>
            </a:r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им. Н. Э. </a:t>
            </a:r>
            <a: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  <a:t>Баумана</a:t>
            </a:r>
          </a:p>
          <a:p>
            <a:pPr>
              <a:lnSpc>
                <a:spcPct val="150000"/>
              </a:lnSpc>
            </a:pPr>
            <a: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  <a:t>Сергеев А. В.</a:t>
            </a:r>
            <a:endParaRPr lang="ru-RU" altLang="ru-RU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67408" y="6308"/>
            <a:ext cx="10801200" cy="5589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  </a:t>
            </a:r>
            <a:endParaRPr lang="ru-RU" sz="2400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135560" y="2186334"/>
            <a:ext cx="7572343" cy="391402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400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5374" y="1260083"/>
            <a:ext cx="10871226" cy="131765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Поиск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мотивированных и подготовленных абитуриентов (профориентация):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433513" indent="-179388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разовые мероприятия;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433513" indent="-179388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программы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дополнительного профессионального образования (ДПО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433513" indent="-179388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программы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основного школьного образования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65346" y="0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Направления деятельности которые должны найти отражение в «договоре о…»</a:t>
            </a:r>
            <a:endParaRPr lang="ru-RU" sz="2400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3392" y="796468"/>
            <a:ext cx="10873208" cy="37859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Собственные нормативные акты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Организации,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регламентирующие механизм обеспечения мер социальной поддержки.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422" y="2662754"/>
            <a:ext cx="10875178" cy="108548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 студентов:</a:t>
            </a:r>
          </a:p>
          <a:p>
            <a:pPr marL="1433513" indent="-17938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заключение договоров о целевом обучении со студентами, поступившими по общему конкурсу;</a:t>
            </a:r>
          </a:p>
          <a:p>
            <a:pPr marL="1433513" indent="-17938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встречи с представителями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Корпорации или Организации.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422" y="3823357"/>
            <a:ext cx="10875178" cy="282514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Подготовки студентов-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целевиков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1074738" indent="-26352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разработке и (или) реализации основных (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http://www.bmstu.ru/abitur/studies-life/edu-programs/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дополнительных образовательных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(ВЦП «Новые кадры ОПК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marL="1074738" indent="-26352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организация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организации;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074738" indent="-26352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по курсовому и дипломному проектированию студентов;</a:t>
            </a:r>
          </a:p>
          <a:p>
            <a:pPr marL="1074738" indent="-26352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практик студентов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Организаций;</a:t>
            </a:r>
          </a:p>
          <a:p>
            <a:pPr marL="1074738" indent="-26352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студентов к решению производственных задач, НИР и ОКР организаций, как на базе Университета, так и на базе Организации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67408" y="6308"/>
            <a:ext cx="10801200" cy="5589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  </a:t>
            </a:r>
            <a:endParaRPr lang="ru-RU" sz="2400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6404" y="0"/>
            <a:ext cx="3630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Технические аспекты</a:t>
            </a:r>
            <a:endParaRPr lang="ru-RU" sz="2400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7408" y="565239"/>
            <a:ext cx="10801200" cy="1746721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единый договор с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Университетом,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включая филиалы;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нформирование Университета о расторжении договоров, трудоустройстве/ не трудоустройстве, призыве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вооруженные силы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РФ,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продолжение обучения;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регламент при отчислении и восстановлении;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переход с бюджетной формы обучения на платную;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учёт академических отпусков и стажировок за границей.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7408" y="3380589"/>
            <a:ext cx="10801200" cy="1128532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8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Участие в программах:</a:t>
            </a:r>
            <a:endParaRPr lang="ru-RU" altLang="ru-RU" sz="2400" spc="-50" dirty="0" smtClean="0">
              <a:solidFill>
                <a:srgbClr val="C00000"/>
              </a:solidFill>
              <a:latin typeface="Century Gothic" pitchFamily="34" charset="0"/>
              <a:ea typeface="+mj-ea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ЦП «Новые кадры ОПК»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ЦП «Инженерные классы в московской школе» (г.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Москва).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672" y="2636912"/>
            <a:ext cx="5606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416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423592" y="115889"/>
            <a:ext cx="7178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800" spc="-50" dirty="0">
                <a:solidFill>
                  <a:srgbClr val="C00000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Нормативная база целевого обучения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639109"/>
            <a:ext cx="12192000" cy="734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 декабря 2012 г. № 273-ФЗ «Об образовании в Российской Федерации» (Статья 56. Целевой прием. Договор о целевом приеме и договор о целевом обучении).</a:t>
            </a:r>
          </a:p>
          <a:p>
            <a:pPr algn="ctr">
              <a:spcAft>
                <a:spcPts val="600"/>
              </a:spcAft>
              <a:defRPr/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5 марта 2015 г. № 192 «О государственном плане подготовки кадров со средним профессиональным и высшим образованием для организаций оборонно-промышленного комплекса на 2016 - 2020 годы»;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27 ноября 2013 г. № 1076 «О порядке заключения и расторжения договора о целевом приеме и договора о целевом обучении».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27 октября 2015 г. № 1217 «Об утверждении порядка реализации государственного плана подготовки кадров со средним профессиональным и высшим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организаций оборонно-промышленного комплекса на 2016-2020 годы»;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24 июня 2015 г. № 619 «Об утверждении перечней специальностей и направлений подготовки, по которым осуществляется подготовка кадров со средним профессиональным и высшим образованием для организаций оборонно-промышленного комплекса»;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06 июля 2015 г. № 669 «Об утверждении перечня образовательных организаций, осуществляющих подготовку кадров со средним профессиональным и высшим образованием для организаций оборонно-промышленного комплекса»;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 октября 2015 г. № 1147 «Об утверждении Порядка приема на обучение по образовательным программам высшего образования - программам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программам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программам магистратуры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февраля 2016 г. № 170 «Об утверждении ведомственной целевой программы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интегрированной системы обеспечения высококвалифицированными кадрами организаций оборонно-промышленного комплекса Российской Федерации в 2016-2020 годах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260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99456" y="115889"/>
            <a:ext cx="1080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800" spc="-5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Формирование государственного плана подготовки кадров</a:t>
            </a:r>
            <a:endParaRPr lang="ru-RU" sz="2800" spc="-50" dirty="0">
              <a:solidFill>
                <a:srgbClr val="C00000"/>
              </a:solidFill>
              <a:latin typeface="Century Gothic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48680"/>
            <a:ext cx="1084852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приёмной комиссии: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http://www.bmstu.ru/abitur/general/regulations-2017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цифры приёма: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www.bmstu.ru/content/image/files/PK/2017/Rules/2017-p2_1.pdf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направлений подготовки (специальностей)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программам кафедр: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http://bmstu.ru/mstu/about/organization/#faculties-and-branches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http://www.bmstu.ru/abitur/general/presentations/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779786"/>
            <a:ext cx="11523630" cy="4436813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902797" y="1685549"/>
            <a:ext cx="86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1200" dirty="0" smtClean="0">
                <a:latin typeface="Century Gothic" panose="020B0502020202020204" pitchFamily="34" charset="0"/>
                <a:cs typeface="Times New Roman" pitchFamily="18" charset="0"/>
              </a:rPr>
              <a:t>Пример</a:t>
            </a:r>
            <a:endParaRPr lang="ru-RU" altLang="ru-RU" sz="12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64324" y="0"/>
            <a:ext cx="11063352" cy="7200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Профориентация школьников в интересах организаций ОПК</a:t>
            </a:r>
            <a:endParaRPr lang="ru-RU" sz="2400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7688" y="677191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Разовые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мероприятия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Программы дополнительного профессионального образования (ДПО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);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Программы основного школьного образования.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564324" y="1626240"/>
            <a:ext cx="10199256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Разовые мероприятия</a:t>
            </a:r>
            <a:endParaRPr lang="ru-RU" sz="2400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7164" y="2178782"/>
            <a:ext cx="11809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Размещение информации на сайтах организаций ОПК, Университетов и т.д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.;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Встреча с представителями организаций (в том числе и трёхсторонние собрания (Школа-ВУЗ-Организация) и т.д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.);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Экскурсии на предприятия (музеи, цеха, испытательные комплексы и т.д.);</a:t>
            </a:r>
          </a:p>
          <a:p>
            <a:pPr marL="285750" indent="-2857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</a:rPr>
              <a:t>Форум «МГТУ им. Н.Э. Баумана – Новые кадры ОПК</a:t>
            </a:r>
            <a:r>
              <a:rPr lang="ru-RU" sz="1600" dirty="0" smtClean="0">
                <a:latin typeface="Times New Roman" panose="02020603050405020304" pitchFamily="18" charset="0"/>
              </a:rPr>
              <a:t>»;</a:t>
            </a:r>
          </a:p>
          <a:p>
            <a:pPr marL="285750" indent="-2857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latin typeface="Times New Roman" panose="02020603050405020304" pitchFamily="18" charset="0"/>
              </a:rPr>
              <a:t>и т. д.</a:t>
            </a:r>
            <a:endParaRPr lang="ru-RU" sz="1600" dirty="0">
              <a:latin typeface="Times New Roman" panose="02020603050405020304" pitchFamily="18" charset="0"/>
            </a:endParaRPr>
          </a:p>
        </p:txBody>
      </p:sp>
      <p:pic>
        <p:nvPicPr>
          <p:cNvPr id="6" name="Picture 9" descr="M:\Полигон МЭИ\Фото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7" y="3944417"/>
            <a:ext cx="6552728" cy="27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2016 год\Экскурсии осень\D_O44gISi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230712"/>
            <a:ext cx="4924465" cy="326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29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 txBox="1">
            <a:spLocks/>
          </p:cNvSpPr>
          <p:nvPr/>
        </p:nvSpPr>
        <p:spPr>
          <a:xfrm>
            <a:off x="551384" y="208330"/>
            <a:ext cx="11064552" cy="7200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dirty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Программы дополнительного профессионального образования (ДПО</a:t>
            </a:r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).</a:t>
            </a:r>
            <a:endParaRPr lang="ru-RU" sz="2800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11824" y="942698"/>
            <a:ext cx="76801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Курсы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кружки, конкурсы, соревнования и т.д.</a:t>
            </a:r>
          </a:p>
          <a:p>
            <a:pPr marL="714375" indent="-2857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тематика (кейсы);</a:t>
            </a:r>
          </a:p>
          <a:p>
            <a:pPr marL="714375" indent="-2857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консультанты;</a:t>
            </a:r>
          </a:p>
          <a:p>
            <a:pPr marL="714375" indent="-2857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эксперты.</a:t>
            </a:r>
          </a:p>
          <a:p>
            <a:pPr marL="285750" indent="-2857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628900" lvl="5" indent="-342900" algn="just">
              <a:buFont typeface="+mj-lt"/>
              <a:buAutoNum type="arabicPeriod" startAt="2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Олимпиада «Шаг в будущее. Космонавтика».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054350" indent="-187325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тематика (кейсы);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054350" indent="-187325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консультанты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marL="3054350" indent="-187325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эксперты.</a:t>
            </a:r>
          </a:p>
          <a:p>
            <a:pPr marL="714375" indent="-2857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660900" indent="-355600"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    Производственная практика.</a:t>
            </a:r>
          </a:p>
          <a:p>
            <a:pPr marL="5024438" indent="-35560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кураторы;</a:t>
            </a:r>
          </a:p>
          <a:p>
            <a:pPr marL="5024438" indent="-35560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рабочие места.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6" t="4851" r="5902"/>
          <a:stretch/>
        </p:blipFill>
        <p:spPr>
          <a:xfrm>
            <a:off x="119336" y="620688"/>
            <a:ext cx="4029417" cy="3107097"/>
          </a:xfrm>
          <a:prstGeom prst="rect">
            <a:avLst/>
          </a:prstGeom>
        </p:spPr>
      </p:pic>
      <p:pic>
        <p:nvPicPr>
          <p:cNvPr id="9" name="Picture 8" descr="E:\Целевой прием\2016 год\Совещание 19.10.16\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75" y="2725924"/>
            <a:ext cx="4240850" cy="282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43701" r="27162" b="9050"/>
          <a:stretch/>
        </p:blipFill>
        <p:spPr>
          <a:xfrm>
            <a:off x="7104112" y="4266685"/>
            <a:ext cx="4216847" cy="246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67408" y="88543"/>
            <a:ext cx="10199256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dirty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Программы </a:t>
            </a:r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основного школьного </a:t>
            </a:r>
            <a:r>
              <a:rPr lang="ru-RU" sz="2800" dirty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образования</a:t>
            </a:r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1" name="Прямоугольник 4"/>
          <p:cNvSpPr>
            <a:spLocks noChangeArrowheads="1"/>
          </p:cNvSpPr>
          <p:nvPr/>
        </p:nvSpPr>
        <p:spPr bwMode="auto">
          <a:xfrm>
            <a:off x="4798332" y="3502125"/>
            <a:ext cx="261383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0"/>
              </a:spcBef>
              <a:buNone/>
            </a:pPr>
            <a:r>
              <a:rPr lang="ru-RU" sz="14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Лабораторный практикум </a:t>
            </a:r>
            <a:r>
              <a:rPr lang="ru-RU" sz="1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для школьников</a:t>
            </a:r>
            <a:endParaRPr lang="ru-RU" altLang="ru-RU" sz="1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61" y="833790"/>
            <a:ext cx="4420385" cy="331529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363010"/>
            <a:ext cx="4464496" cy="33483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1344" y="808623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Практические работы (практикумы, лабораторные и т.д.):</a:t>
            </a:r>
          </a:p>
          <a:p>
            <a:pPr marL="714375" indent="-2857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тематика;</a:t>
            </a:r>
          </a:p>
          <a:p>
            <a:pPr marL="714375" indent="-2857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ксперты.</a:t>
            </a:r>
          </a:p>
          <a:p>
            <a:pPr marL="285750" indent="-2857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Участие в разработке и (или) реализации программ основного школьного образования: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714375" indent="-2857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тематика;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714375" indent="-2857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ксперты.</a:t>
            </a:r>
          </a:p>
        </p:txBody>
      </p: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7939497" y="4653136"/>
            <a:ext cx="393483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Всего за год в различных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профориентационных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мероприятиях принимают участие более 7000 школьников 8-11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25136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64324" y="0"/>
            <a:ext cx="11063352" cy="7200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Профориентация школьников в интересах организаций ОПК</a:t>
            </a:r>
            <a:endParaRPr lang="ru-RU" sz="2400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161219"/>
              </p:ext>
            </p:extLst>
          </p:nvPr>
        </p:nvGraphicFramePr>
        <p:xfrm>
          <a:off x="191344" y="548680"/>
          <a:ext cx="11809311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91344" y="1556792"/>
            <a:ext cx="34977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pc="-5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Совещание </a:t>
            </a:r>
            <a:r>
              <a:rPr lang="ru-RU" spc="-50" dirty="0">
                <a:solidFill>
                  <a:srgbClr val="C00000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по вопросам профориентации в </a:t>
            </a:r>
            <a:r>
              <a:rPr lang="ru-RU" spc="-5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лицее </a:t>
            </a:r>
            <a:r>
              <a:rPr lang="ru-RU" spc="-50" dirty="0">
                <a:solidFill>
                  <a:srgbClr val="C00000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№1580 при </a:t>
            </a:r>
            <a:r>
              <a:rPr lang="ru-RU" spc="-5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МГТУ </a:t>
            </a:r>
            <a:r>
              <a:rPr lang="ru-RU" spc="-50" dirty="0">
                <a:solidFill>
                  <a:srgbClr val="C00000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им. Н. Э. Баумана.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50" dirty="0">
                <a:solidFill>
                  <a:srgbClr val="C00000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05.04.2017 г.  </a:t>
            </a:r>
            <a:r>
              <a:rPr lang="ru-RU" spc="-5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в </a:t>
            </a:r>
            <a:r>
              <a:rPr lang="ru-RU" spc="-50" dirty="0">
                <a:solidFill>
                  <a:srgbClr val="C00000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15.00.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50" dirty="0">
                <a:solidFill>
                  <a:srgbClr val="C00000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(Балаклавский проспект, 6а).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ru-RU" spc="-50" dirty="0">
              <a:solidFill>
                <a:srgbClr val="C00000"/>
              </a:solidFill>
              <a:latin typeface="Century Gothic" pitchFamily="34" charset="0"/>
              <a:ea typeface="+mj-ea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pc="-50" dirty="0">
                <a:solidFill>
                  <a:srgbClr val="C00000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Городская конференция «Инженеры будущего».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50" dirty="0">
                <a:solidFill>
                  <a:srgbClr val="C00000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10-11.04.2017 </a:t>
            </a:r>
            <a:r>
              <a:rPr lang="ru-RU" spc="-5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г.</a:t>
            </a:r>
            <a:endParaRPr lang="ru-RU" spc="-50" dirty="0">
              <a:solidFill>
                <a:srgbClr val="C00000"/>
              </a:solidFill>
              <a:latin typeface="Century Gothic" pitchFamily="34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2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847368" y="2947074"/>
            <a:ext cx="3816425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400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80352" y="4040168"/>
            <a:ext cx="4680521" cy="265903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800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888088" y="4256359"/>
            <a:ext cx="4284477" cy="27587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800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8304" y="669367"/>
            <a:ext cx="4163520" cy="441581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целевом </a:t>
            </a:r>
            <a:r>
              <a:rPr lang="ru-RU" dirty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приёме (</a:t>
            </a:r>
            <a:r>
              <a:rPr lang="ru-RU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с Университетом):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срок заключения до 19 июня;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существенные условия:</a:t>
            </a:r>
          </a:p>
          <a:p>
            <a:pPr marL="465138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обязательства Университета, </a:t>
            </a:r>
            <a:r>
              <a:rPr lang="ru-RU" sz="16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по организации целевого приема гражданин, заключивших договоры о целевом обучении;</a:t>
            </a:r>
          </a:p>
          <a:p>
            <a:pPr marL="465138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обязательства Заказчика целевого набора </a:t>
            </a:r>
            <a:r>
              <a:rPr lang="ru-RU" sz="16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по организации учебной и производственной практики гражданина, заключившего договор о целевом 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обучении;</a:t>
            </a:r>
          </a:p>
          <a:p>
            <a:pPr marL="465138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иные 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обязанности.</a:t>
            </a:r>
            <a:endParaRPr lang="ru-RU" sz="16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15881" y="669368"/>
            <a:ext cx="6768752" cy="556794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целевом обучении (</a:t>
            </a:r>
            <a:r>
              <a:rPr lang="ru-RU" dirty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с абитуриентом</a:t>
            </a:r>
            <a:r>
              <a:rPr lang="ru-RU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):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срок заключения договоров до:</a:t>
            </a:r>
          </a:p>
          <a:p>
            <a:pPr marL="358775" indent="-179388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19 июня для бакалавров и специалистов;</a:t>
            </a:r>
          </a:p>
          <a:p>
            <a:pPr marL="358775" indent="-179388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30 июня для магистров.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существенные условия: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Меры социальной поддержки, </a:t>
            </a:r>
            <a:r>
              <a:rPr lang="ru-RU" sz="16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предоставляемые гражданину в период 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обучения. К указанным мерам могут относиться:</a:t>
            </a:r>
          </a:p>
          <a:p>
            <a:pPr marL="536575" indent="-1714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меры материального стимулирования (стипендии);</a:t>
            </a:r>
          </a:p>
          <a:p>
            <a:pPr marL="536575" indent="-1714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оплата платных образовательных услуг;</a:t>
            </a:r>
          </a:p>
          <a:p>
            <a:pPr marL="536575" indent="-1714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предоставление в пользование и (или) оплата жилого помещения в период 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обучения;</a:t>
            </a:r>
            <a:endParaRPr lang="ru-RU" sz="1600" dirty="0" smtClean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marL="536575" indent="-1714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другие меры социальной 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поддержки.</a:t>
            </a:r>
            <a:endParaRPr lang="ru-RU" sz="1600" dirty="0" smtClean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Обязательства </a:t>
            </a:r>
            <a:r>
              <a:rPr lang="ru-RU" sz="16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Заказчика целевого набора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 по:</a:t>
            </a:r>
          </a:p>
          <a:p>
            <a:pPr marL="536575" indent="-17780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организации </a:t>
            </a:r>
            <a:r>
              <a:rPr lang="ru-RU" sz="16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учебной, производственной и преддипломной практики 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гражданина;</a:t>
            </a:r>
          </a:p>
          <a:p>
            <a:pPr marL="536575" indent="-17780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трудоустройству гражданина </a:t>
            </a:r>
            <a:r>
              <a:rPr lang="ru-RU" sz="16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в организацию, указанную в договоре о целевом обучении, в соответствии с 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полученной квалификацией.</a:t>
            </a:r>
            <a:endParaRPr lang="ru-RU" sz="16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Основания </a:t>
            </a:r>
            <a:r>
              <a:rPr lang="ru-RU" sz="16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освобождения гражданина от исполнения обязательства по трудоустройству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5720" y="80162"/>
            <a:ext cx="2520280" cy="45684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Договоры о…</a:t>
            </a:r>
            <a:endParaRPr lang="ru-RU" sz="24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77272" y="908720"/>
            <a:ext cx="10657185" cy="195081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Перечень поручений по итогам совещания по вопросу «О повышении эффективности целевого обучения и целевого приема» у Председателя Правительства Российской Федерации Д. А. Медведева от 19 октября 2016 г. ДМ-П8-6269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7271" y="3645024"/>
            <a:ext cx="10657185" cy="173478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dirty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Проект Федерального закона «О внесении изменений </a:t>
            </a:r>
            <a:r>
              <a:rPr lang="ru-RU" sz="2400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статью 56  Федерального закона 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5806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1CDC2EF79813434C92E84DBA5FD92969"/>
  <p:tag name="TPVERSION" val="5"/>
  <p:tag name="TPFULLVERSION" val="5.4.1.2"/>
  <p:tag name="PPTVERSION" val="15"/>
  <p:tag name="TPOS" val="2"/>
</p:tagLst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8060</TotalTime>
  <Words>1023</Words>
  <Application>Microsoft Office PowerPoint</Application>
  <PresentationFormat>Произвольный</PresentationFormat>
  <Paragraphs>118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Ретро</vt:lpstr>
      <vt:lpstr>Развитие систем целевого приёма и обучения в МГТУ им. Н. Э. Баумана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Справочные материалы к докладу ректора МГТУ им. Н.Э.Баумана  на расширенном заседании Ученого совета 30 августа 2012 г.   Учебная и методическая работа, новый набор</dc:title>
  <dc:creator>Boris</dc:creator>
  <cp:lastModifiedBy>Admin</cp:lastModifiedBy>
  <cp:revision>388</cp:revision>
  <cp:lastPrinted>2017-03-21T11:43:53Z</cp:lastPrinted>
  <dcterms:created xsi:type="dcterms:W3CDTF">2012-08-26T09:26:22Z</dcterms:created>
  <dcterms:modified xsi:type="dcterms:W3CDTF">2017-03-22T14:41:46Z</dcterms:modified>
</cp:coreProperties>
</file>